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2"/>
    <p:restoredTop sz="28936"/>
  </p:normalViewPr>
  <p:slideViewPr>
    <p:cSldViewPr snapToGrid="0">
      <p:cViewPr>
        <p:scale>
          <a:sx n="79" d="100"/>
          <a:sy n="79" d="100"/>
        </p:scale>
        <p:origin x="2736" y="-840"/>
      </p:cViewPr>
      <p:guideLst/>
    </p:cSldViewPr>
  </p:slideViewPr>
  <p:outlineViewPr>
    <p:cViewPr>
      <p:scale>
        <a:sx n="33" d="100"/>
        <a:sy n="33" d="100"/>
      </p:scale>
      <p:origin x="0" y="0"/>
    </p:cViewPr>
  </p:outlineViewPr>
  <p:notesTextViewPr>
    <p:cViewPr>
      <p:scale>
        <a:sx n="295" d="100"/>
        <a:sy n="295" d="100"/>
      </p:scale>
      <p:origin x="0" y="0"/>
    </p:cViewPr>
  </p:notesTextViewPr>
  <p:notesViewPr>
    <p:cSldViewPr snapToGrid="0">
      <p:cViewPr varScale="1">
        <p:scale>
          <a:sx n="107" d="100"/>
          <a:sy n="107" d="100"/>
        </p:scale>
        <p:origin x="408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EA3C04-5293-5044-90C2-72FF169FB1CE}" type="datetimeFigureOut">
              <a:rPr lang="en-US" smtClean="0"/>
              <a:t>6/11/24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E772E-055E-B946-B29E-48DDC201CA40}" type="slidenum">
              <a:rPr lang="en-US" smtClean="0"/>
              <a:t>‹#›</a:t>
            </a:fld>
            <a:endParaRPr lang="en-US"/>
          </a:p>
        </p:txBody>
      </p:sp>
    </p:spTree>
    <p:extLst>
      <p:ext uri="{BB962C8B-B14F-4D97-AF65-F5344CB8AC3E}">
        <p14:creationId xmlns:p14="http://schemas.microsoft.com/office/powerpoint/2010/main" val="305415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Carlos Cantu </a:t>
            </a:r>
          </a:p>
          <a:p>
            <a:r>
              <a:rPr lang="en-US" dirty="0"/>
              <a:t>Welcome to today's presentation on brain tumor progression analysis. In the next few minutes, I'll be taking you through the key findings and implications of this study.</a:t>
            </a:r>
          </a:p>
          <a:p>
            <a:endParaRPr lang="en-US" dirty="0"/>
          </a:p>
          <a:p>
            <a:r>
              <a:rPr lang="en-US" dirty="0"/>
              <a:t>Lets dive into the intricate landscape of brain tumor progression. </a:t>
            </a:r>
          </a:p>
        </p:txBody>
      </p:sp>
      <p:sp>
        <p:nvSpPr>
          <p:cNvPr id="4" name="Slide Number Placeholder 3"/>
          <p:cNvSpPr>
            <a:spLocks noGrp="1"/>
          </p:cNvSpPr>
          <p:nvPr>
            <p:ph type="sldNum" sz="quarter" idx="5"/>
          </p:nvPr>
        </p:nvSpPr>
        <p:spPr/>
        <p:txBody>
          <a:bodyPr/>
          <a:lstStyle/>
          <a:p>
            <a:fld id="{9D6E772E-055E-B946-B29E-48DDC201CA40}" type="slidenum">
              <a:rPr lang="en-US" smtClean="0"/>
              <a:t>1</a:t>
            </a:fld>
            <a:endParaRPr lang="en-US"/>
          </a:p>
        </p:txBody>
      </p:sp>
    </p:spTree>
    <p:extLst>
      <p:ext uri="{BB962C8B-B14F-4D97-AF65-F5344CB8AC3E}">
        <p14:creationId xmlns:p14="http://schemas.microsoft.com/office/powerpoint/2010/main" val="3231991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6E772E-055E-B946-B29E-48DDC201CA40}" type="slidenum">
              <a:rPr lang="en-US" smtClean="0"/>
              <a:t>10</a:t>
            </a:fld>
            <a:endParaRPr lang="en-US"/>
          </a:p>
        </p:txBody>
      </p:sp>
    </p:spTree>
    <p:extLst>
      <p:ext uri="{BB962C8B-B14F-4D97-AF65-F5344CB8AC3E}">
        <p14:creationId xmlns:p14="http://schemas.microsoft.com/office/powerpoint/2010/main" val="30154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data consist of </a:t>
            </a:r>
            <a:br>
              <a:rPr lang="en-US" dirty="0"/>
            </a:br>
            <a:br>
              <a:rPr lang="en-US" dirty="0"/>
            </a:br>
            <a:r>
              <a:rPr lang="en-US" dirty="0"/>
              <a:t>synthetic data that addresses the challenges posed by limited datasets, ensuring a well rounded analysis while safeguarding patient privacy.</a:t>
            </a:r>
          </a:p>
          <a:p>
            <a:r>
              <a:rPr lang="en-US" dirty="0"/>
              <a:t>By focusing on patient characteristics and treatment outcomes, we illuminate the path forward in neuro-oncology, striving for improved care and outcomes for every individual.</a:t>
            </a:r>
          </a:p>
          <a:p>
            <a:endParaRPr lang="en-US" dirty="0"/>
          </a:p>
        </p:txBody>
      </p:sp>
      <p:sp>
        <p:nvSpPr>
          <p:cNvPr id="4" name="Slide Number Placeholder 3"/>
          <p:cNvSpPr>
            <a:spLocks noGrp="1"/>
          </p:cNvSpPr>
          <p:nvPr>
            <p:ph type="sldNum" sz="quarter" idx="5"/>
          </p:nvPr>
        </p:nvSpPr>
        <p:spPr/>
        <p:txBody>
          <a:bodyPr/>
          <a:lstStyle/>
          <a:p>
            <a:fld id="{9D6E772E-055E-B946-B29E-48DDC201CA40}" type="slidenum">
              <a:rPr lang="en-US" smtClean="0"/>
              <a:t>2</a:t>
            </a:fld>
            <a:endParaRPr lang="en-US"/>
          </a:p>
        </p:txBody>
      </p:sp>
    </p:spTree>
    <p:extLst>
      <p:ext uri="{BB962C8B-B14F-4D97-AF65-F5344CB8AC3E}">
        <p14:creationId xmlns:p14="http://schemas.microsoft.com/office/powerpoint/2010/main" val="1307295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initial discovery  we saw the dataset was relatively clean only requiring a few pre processing steps such as standardizing column names and adjusting column formats. </a:t>
            </a:r>
          </a:p>
          <a:p>
            <a:endParaRPr lang="en-US" dirty="0"/>
          </a:p>
          <a:p>
            <a:r>
              <a:rPr lang="en-US" dirty="0"/>
              <a:t>By standardizing column names and refining the data, we now are </a:t>
            </a:r>
            <a:r>
              <a:rPr lang="en-US" dirty="0" err="1"/>
              <a:t>setwith</a:t>
            </a:r>
            <a:r>
              <a:rPr lang="en-US" dirty="0"/>
              <a:t> a strong foundation for analysis. With 2000 rows and 11 columns, encompassing both numerical and string data, this dataset offers a abundant source of information.</a:t>
            </a:r>
          </a:p>
          <a:p>
            <a:endParaRPr lang="en-US" dirty="0"/>
          </a:p>
          <a:p>
            <a:r>
              <a:rPr lang="en-US" dirty="0"/>
              <a:t>The average age of our patients stands at 56 years old, reflecting the wide demographic landscape we navigate. </a:t>
            </a:r>
          </a:p>
          <a:p>
            <a:r>
              <a:rPr lang="en-US" dirty="0"/>
              <a:t>Tumor grades range from 1 to 4 underscore the complexity of the cases we study.</a:t>
            </a:r>
          </a:p>
          <a:p>
            <a:r>
              <a:rPr lang="en-US" dirty="0"/>
              <a:t>However, a challenge arises as we confront missingness at 28%, particularly concerning the recurrence data. Despite this hurdle, our dataset remains strong, ready for further exploration </a:t>
            </a:r>
          </a:p>
          <a:p>
            <a:endParaRPr lang="en-US" dirty="0"/>
          </a:p>
        </p:txBody>
      </p:sp>
      <p:sp>
        <p:nvSpPr>
          <p:cNvPr id="4" name="Slide Number Placeholder 3"/>
          <p:cNvSpPr>
            <a:spLocks noGrp="1"/>
          </p:cNvSpPr>
          <p:nvPr>
            <p:ph type="sldNum" sz="quarter" idx="5"/>
          </p:nvPr>
        </p:nvSpPr>
        <p:spPr/>
        <p:txBody>
          <a:bodyPr/>
          <a:lstStyle/>
          <a:p>
            <a:fld id="{9D6E772E-055E-B946-B29E-48DDC201CA40}" type="slidenum">
              <a:rPr lang="en-US" smtClean="0"/>
              <a:t>3</a:t>
            </a:fld>
            <a:endParaRPr lang="en-US"/>
          </a:p>
        </p:txBody>
      </p:sp>
    </p:spTree>
    <p:extLst>
      <p:ext uri="{BB962C8B-B14F-4D97-AF65-F5344CB8AC3E}">
        <p14:creationId xmlns:p14="http://schemas.microsoft.com/office/powerpoint/2010/main" val="3589821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explored the diverse tumor types within our dataset, including Astrocytoma, Glioblastoma, and Meningioma, I uncovered a fascinating landscape of variations in pathology and prognosis. Astrocytoma and Glioblastoma, both originating from astrocytes, present formidable challenges in treatment and management due to their aggressive nature. In contrast, Meningioma, arising from the meninges surrounding the brain and spinal cord, offers a distinct set of characteristics and considerations.</a:t>
            </a:r>
          </a:p>
          <a:p>
            <a:r>
              <a:rPr lang="en-US" dirty="0"/>
              <a:t>Despite its prevalence in our dataset, Meningioma exhibited the fewest tumor recurrences, while both Astrocytoma and Glioblastoma demonstrated similar frequencies. However, it was intriguing to note that despite their comparable occurrence rates, Astrocytoma displayed the highest number of tumor recurrences.</a:t>
            </a:r>
          </a:p>
          <a:p>
            <a:r>
              <a:rPr lang="en-US" dirty="0"/>
              <a:t>These findings </a:t>
            </a:r>
            <a:r>
              <a:rPr lang="en-US" dirty="0" err="1"/>
              <a:t>emphasise</a:t>
            </a:r>
            <a:r>
              <a:rPr lang="en-US" dirty="0"/>
              <a:t> the complex interplay between tumor type, occurrence frequency, and recurrence patterns, highlighting the nuanced nature of brain tumor pathology.</a:t>
            </a:r>
          </a:p>
          <a:p>
            <a:endParaRPr lang="en-US" dirty="0"/>
          </a:p>
        </p:txBody>
      </p:sp>
      <p:sp>
        <p:nvSpPr>
          <p:cNvPr id="4" name="Slide Number Placeholder 3"/>
          <p:cNvSpPr>
            <a:spLocks noGrp="1"/>
          </p:cNvSpPr>
          <p:nvPr>
            <p:ph type="sldNum" sz="quarter" idx="5"/>
          </p:nvPr>
        </p:nvSpPr>
        <p:spPr/>
        <p:txBody>
          <a:bodyPr/>
          <a:lstStyle/>
          <a:p>
            <a:fld id="{9D6E772E-055E-B946-B29E-48DDC201CA40}" type="slidenum">
              <a:rPr lang="en-US" smtClean="0"/>
              <a:t>4</a:t>
            </a:fld>
            <a:endParaRPr lang="en-US"/>
          </a:p>
        </p:txBody>
      </p:sp>
    </p:spTree>
    <p:extLst>
      <p:ext uri="{BB962C8B-B14F-4D97-AF65-F5344CB8AC3E}">
        <p14:creationId xmlns:p14="http://schemas.microsoft.com/office/powerpoint/2010/main" val="45536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 dive into realm of survival analysis, particularly its application in understanding brain tumor progression through the Cox Proportional Hazards Regression method.</a:t>
            </a:r>
            <a:br>
              <a:rPr lang="en-US" sz="1800" dirty="0"/>
            </a:br>
            <a:br>
              <a:rPr lang="en-US" sz="1800" dirty="0"/>
            </a:br>
            <a:r>
              <a:rPr lang="en-US" sz="1800" dirty="0"/>
              <a:t>This method has unveiled crucial insights into the factors influencing survival time among brain tumor patients. While age and gender seemingly play no significant role,  findings reveal intriguing patterns regarding tumor type, location, and treatment modalities.</a:t>
            </a:r>
          </a:p>
          <a:p>
            <a:endParaRPr lang="en-US" sz="1800" dirty="0"/>
          </a:p>
          <a:p>
            <a:r>
              <a:rPr lang="en-US" sz="1800" dirty="0"/>
              <a:t>Glioblastoma patients face a higher risk of shorter survival, emphasizing the urgency in tailoring interventions for this aggressive form of brain cancer. Surprisingly, tumor location, particularly in the temporal lobe, predicts better outcomes, shedding light on the  relationship between tumor biology and patient prognosis.</a:t>
            </a:r>
          </a:p>
          <a:p>
            <a:endParaRPr lang="en-US" sz="1800" dirty="0"/>
          </a:p>
          <a:p>
            <a:r>
              <a:rPr lang="en-US" sz="1800" dirty="0"/>
              <a:t>Furthermore, the analysis uncovers the differential impact of various treatments on survival. While surgery alone or combined approaches like surgery with chemotherapy pose higher risks, the integration of radiation therapy stands out as a beacon of hope, offering better survival outcomes.</a:t>
            </a:r>
          </a:p>
          <a:p>
            <a:endParaRPr lang="en-US" sz="1800" dirty="0"/>
          </a:p>
          <a:p>
            <a:r>
              <a:rPr lang="en-US" sz="1800" dirty="0"/>
              <a:t>Additionally, treatment responses significantly influence survival, with partial response, progressive disease, or stable disease showing lower hazard ratios compared to no response. These findings highlight the complexity of brain tumor management, with tumor type, location, treatment type, and outcome being crucial predictors of survival time.</a:t>
            </a:r>
          </a:p>
          <a:p>
            <a:endParaRPr lang="en-US" sz="1800" dirty="0"/>
          </a:p>
          <a:p>
            <a:r>
              <a:rPr lang="en-US" sz="1800" dirty="0"/>
              <a:t>Its important to note recurrence time and site were left out from the  Cox Proportional Hazards Regression  the   reason for excluding recurrence time and site from Regression analysis is due to  multicollinearity. Multicollinearity occurs when independent variables in a regression model are highly correlated with each other, which can lead to unstable parameter estimates and difficulties in interpretation.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endParaRPr lang="en-US" dirty="0"/>
          </a:p>
        </p:txBody>
      </p:sp>
      <p:sp>
        <p:nvSpPr>
          <p:cNvPr id="4" name="Slide Number Placeholder 3"/>
          <p:cNvSpPr>
            <a:spLocks noGrp="1"/>
          </p:cNvSpPr>
          <p:nvPr>
            <p:ph type="sldNum" sz="quarter" idx="5"/>
          </p:nvPr>
        </p:nvSpPr>
        <p:spPr/>
        <p:txBody>
          <a:bodyPr/>
          <a:lstStyle/>
          <a:p>
            <a:fld id="{9D6E772E-055E-B946-B29E-48DDC201CA40}" type="slidenum">
              <a:rPr lang="en-US" smtClean="0"/>
              <a:t>5</a:t>
            </a:fld>
            <a:endParaRPr lang="en-US"/>
          </a:p>
        </p:txBody>
      </p:sp>
    </p:spTree>
    <p:extLst>
      <p:ext uri="{BB962C8B-B14F-4D97-AF65-F5344CB8AC3E}">
        <p14:creationId xmlns:p14="http://schemas.microsoft.com/office/powerpoint/2010/main" val="1037388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wrap up our exploration of brain tumor progression dynamics, let's highlight some pivotal insights:</a:t>
            </a:r>
          </a:p>
          <a:p>
            <a:endParaRPr lang="en-US" dirty="0"/>
          </a:p>
          <a:p>
            <a:r>
              <a:rPr lang="en-US" dirty="0"/>
              <a:t>Firstly, tumor type emerges as a critical factor, significantly impacting occurrence frequency and recurrence patterns. Despite Meningioma's prevalence, it surprisingly exhibits the fewest recurrences compared to Astrocytoma and Glioblastoma.</a:t>
            </a:r>
          </a:p>
          <a:p>
            <a:endParaRPr lang="en-US" dirty="0"/>
          </a:p>
          <a:p>
            <a:r>
              <a:rPr lang="en-US" dirty="0"/>
              <a:t>Moreover, our analysis reveals that tumors located in the temporal lobe are associated with improved survival outcomes, showcasing the importance of tumor location in prognosis.</a:t>
            </a:r>
          </a:p>
          <a:p>
            <a:r>
              <a:rPr lang="en-US" dirty="0"/>
              <a:t>In terms of treatment modalities, these findings highlight the effectiveness of combining surgery with radiation therapy, showing the most promising results in prolonging survival.</a:t>
            </a:r>
          </a:p>
          <a:p>
            <a:endParaRPr lang="en-US" dirty="0"/>
          </a:p>
          <a:p>
            <a:r>
              <a:rPr lang="en-US" dirty="0"/>
              <a:t>These insights point out the necessity for personalized treatment strategies tailored to individual patients' tumor characteristics and treatment responses. By deciphering the nuances of brain tumor progression, we equip clinicians with actionable insights to optimize patient care</a:t>
            </a:r>
          </a:p>
          <a:p>
            <a:endParaRPr lang="en-US" dirty="0"/>
          </a:p>
        </p:txBody>
      </p:sp>
      <p:sp>
        <p:nvSpPr>
          <p:cNvPr id="4" name="Slide Number Placeholder 3"/>
          <p:cNvSpPr>
            <a:spLocks noGrp="1"/>
          </p:cNvSpPr>
          <p:nvPr>
            <p:ph type="sldNum" sz="quarter" idx="5"/>
          </p:nvPr>
        </p:nvSpPr>
        <p:spPr/>
        <p:txBody>
          <a:bodyPr/>
          <a:lstStyle/>
          <a:p>
            <a:fld id="{9D6E772E-055E-B946-B29E-48DDC201CA40}" type="slidenum">
              <a:rPr lang="en-US" smtClean="0"/>
              <a:t>6</a:t>
            </a:fld>
            <a:endParaRPr lang="en-US"/>
          </a:p>
        </p:txBody>
      </p:sp>
    </p:spTree>
    <p:extLst>
      <p:ext uri="{BB962C8B-B14F-4D97-AF65-F5344CB8AC3E}">
        <p14:creationId xmlns:p14="http://schemas.microsoft.com/office/powerpoint/2010/main" val="57229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highlight two critical aspects of the analysis</a:t>
            </a:r>
          </a:p>
          <a:p>
            <a:r>
              <a:rPr lang="en-US" dirty="0"/>
              <a:t>Firstly, in navigating the challenges of data scarcity and ethical considerations, synthetic dataset was used. This approach allowed for </a:t>
            </a:r>
            <a:r>
              <a:rPr lang="en-US" dirty="0" err="1"/>
              <a:t>mimicing</a:t>
            </a:r>
            <a:r>
              <a:rPr lang="en-US" dirty="0"/>
              <a:t> real-world scenarios while protecting patient privacy and confidentiality. By leveraging synthetic data, an expanded scope of the analysis is enhanced the </a:t>
            </a:r>
            <a:r>
              <a:rPr lang="en-US" dirty="0" err="1"/>
              <a:t>strenthens</a:t>
            </a:r>
            <a:r>
              <a:rPr lang="en-US" dirty="0"/>
              <a:t> the findings.</a:t>
            </a:r>
          </a:p>
          <a:p>
            <a:endParaRPr lang="en-US" dirty="0"/>
          </a:p>
          <a:p>
            <a:r>
              <a:rPr lang="en-US" dirty="0"/>
              <a:t>Secondly, a critical assumption was made: that all patients in the dataset would eventually succumb to the disease. This assumption served as a foundational framework for using survival time as a relevant metric to understand the dynamics of brain tumor progression.</a:t>
            </a:r>
          </a:p>
          <a:p>
            <a:r>
              <a:rPr lang="en-US" dirty="0"/>
              <a:t>By assuming that all patients would ultimately face the inevitable outcome of the disease, we could effectively capture the duration from diagnosis to this endpoint. </a:t>
            </a:r>
          </a:p>
        </p:txBody>
      </p:sp>
      <p:sp>
        <p:nvSpPr>
          <p:cNvPr id="4" name="Slide Number Placeholder 3"/>
          <p:cNvSpPr>
            <a:spLocks noGrp="1"/>
          </p:cNvSpPr>
          <p:nvPr>
            <p:ph type="sldNum" sz="quarter" idx="5"/>
          </p:nvPr>
        </p:nvSpPr>
        <p:spPr/>
        <p:txBody>
          <a:bodyPr/>
          <a:lstStyle/>
          <a:p>
            <a:fld id="{9D6E772E-055E-B946-B29E-48DDC201CA40}" type="slidenum">
              <a:rPr lang="en-US" smtClean="0"/>
              <a:t>7</a:t>
            </a:fld>
            <a:endParaRPr lang="en-US"/>
          </a:p>
        </p:txBody>
      </p:sp>
    </p:spTree>
    <p:extLst>
      <p:ext uri="{BB962C8B-B14F-4D97-AF65-F5344CB8AC3E}">
        <p14:creationId xmlns:p14="http://schemas.microsoft.com/office/powerpoint/2010/main" val="190018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200000"/>
              </a:lnSpc>
              <a:spcBef>
                <a:spcPts val="0"/>
              </a:spcBef>
              <a:spcAft>
                <a:spcPts val="0"/>
              </a:spcAft>
              <a:buFont typeface="+mj-lt"/>
              <a:buNone/>
            </a:pPr>
            <a:r>
              <a:rPr lang="en-US" sz="1200" kern="0" baseline="-25000" dirty="0">
                <a:effectLst/>
                <a:latin typeface="Times New Roman" panose="02020603050405020304" pitchFamily="18" charset="0"/>
                <a:ea typeface="Times New Roman" panose="02020603050405020304" pitchFamily="18" charset="0"/>
                <a:cs typeface="Times New Roman" panose="02020603050405020304" pitchFamily="18" charset="0"/>
              </a:rPr>
              <a:t>1: Can you explain how you ensured the accuracy and reliability of the synthetic dataset used in your analysis?</a:t>
            </a:r>
            <a:endParaRPr lang="en-US" sz="1200" kern="100" baseline="-25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nSpc>
                <a:spcPct val="200000"/>
              </a:lnSpc>
              <a:spcBef>
                <a:spcPts val="0"/>
              </a:spcBef>
              <a:spcAft>
                <a:spcPts val="0"/>
              </a:spcAft>
              <a:buFont typeface="+mj-lt"/>
              <a:buNone/>
            </a:pPr>
            <a:endParaRPr lang="en-US" sz="1200" kern="100" baseline="-25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0"/>
              </a:spcAft>
              <a:buClrTx/>
              <a:buSzTx/>
              <a:buFont typeface="+mj-lt"/>
              <a:buNone/>
              <a:tabLst/>
              <a:defRPr/>
            </a:pPr>
            <a:r>
              <a:rPr lang="en-US" sz="1200" kern="100" baseline="-25000" dirty="0">
                <a:effectLst/>
                <a:latin typeface="Aptos" panose="020B0004020202020204" pitchFamily="34" charset="0"/>
                <a:ea typeface="Times New Roman" panose="02020603050405020304" pitchFamily="18" charset="0"/>
                <a:cs typeface="Times New Roman" panose="02020603050405020304" pitchFamily="18" charset="0"/>
              </a:rPr>
              <a:t>A: </a:t>
            </a:r>
            <a:r>
              <a:rPr lang="en-US" sz="1200" baseline="-25000" dirty="0"/>
              <a:t>The accuracy and reliability of the synthetic dataset were ensured through design validation against real-world data as well I did confer with a medical student from </a:t>
            </a:r>
            <a:r>
              <a:rPr lang="en-US" sz="1200" b="0" i="0" baseline="-25000" dirty="0">
                <a:solidFill>
                  <a:srgbClr val="202124"/>
                </a:solidFill>
                <a:effectLst/>
                <a:highlight>
                  <a:srgbClr val="FFFFFF"/>
                </a:highlight>
                <a:latin typeface="Google Sans"/>
              </a:rPr>
              <a:t>Burrell College of Osteopathic Medicine</a:t>
            </a:r>
          </a:p>
          <a:p>
            <a:pPr marL="0" marR="0" lvl="0" indent="0">
              <a:lnSpc>
                <a:spcPct val="200000"/>
              </a:lnSpc>
              <a:spcBef>
                <a:spcPts val="0"/>
              </a:spcBef>
              <a:spcAft>
                <a:spcPts val="0"/>
              </a:spcAft>
              <a:buFont typeface="+mj-lt"/>
              <a:buNone/>
            </a:pPr>
            <a:r>
              <a:rPr lang="en-US" sz="1200" baseline="-25000" dirty="0"/>
              <a:t>on its usefulness </a:t>
            </a:r>
            <a:br>
              <a:rPr lang="en-US" sz="1200" kern="100" baseline="-25000" dirty="0">
                <a:effectLst/>
                <a:latin typeface="Aptos" panose="020B0004020202020204" pitchFamily="34" charset="0"/>
                <a:cs typeface="Times New Roman" panose="02020603050405020304" pitchFamily="18" charset="0"/>
              </a:rPr>
            </a:br>
            <a:r>
              <a:rPr lang="en-US" sz="1200" kern="100" baseline="-25000" dirty="0">
                <a:effectLst/>
                <a:latin typeface="Aptos" panose="020B0004020202020204" pitchFamily="34" charset="0"/>
                <a:cs typeface="Times New Roman" panose="02020603050405020304" pitchFamily="18" charset="0"/>
              </a:rPr>
              <a:t>2: </a:t>
            </a:r>
            <a:r>
              <a:rPr lang="en-US" sz="1200" kern="0" baseline="-25000" dirty="0">
                <a:effectLst/>
                <a:latin typeface="Times New Roman" panose="02020603050405020304" pitchFamily="18" charset="0"/>
                <a:ea typeface="Times New Roman" panose="02020603050405020304" pitchFamily="18" charset="0"/>
                <a:cs typeface="Times New Roman" panose="02020603050405020304" pitchFamily="18" charset="0"/>
              </a:rPr>
              <a:t>What specific statistical methods did you employ to identify predictors of survival time and recurrence patterns?</a:t>
            </a:r>
          </a:p>
          <a:p>
            <a:pPr marL="0" marR="0" lvl="0" indent="0" algn="l" defTabSz="914400" rtl="0" eaLnBrk="1" fontAlgn="auto" latinLnBrk="0" hangingPunct="1">
              <a:lnSpc>
                <a:spcPct val="200000"/>
              </a:lnSpc>
              <a:spcBef>
                <a:spcPts val="0"/>
              </a:spcBef>
              <a:spcAft>
                <a:spcPts val="0"/>
              </a:spcAft>
              <a:buClrTx/>
              <a:buSzTx/>
              <a:buFont typeface="+mj-lt"/>
              <a:buNone/>
              <a:tabLst/>
              <a:defRPr/>
            </a:pPr>
            <a:r>
              <a:rPr lang="en-US" sz="1200" kern="0" baseline="-250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200" kern="0" baseline="0" dirty="0">
                <a:effectLst/>
                <a:latin typeface="Helvetica Neue" panose="02000503000000020004" pitchFamily="2" charset="0"/>
                <a:ea typeface="Aptos" panose="020B0004020202020204" pitchFamily="34" charset="0"/>
                <a:cs typeface="Times New Roman" panose="02020603050405020304" pitchFamily="18" charset="0"/>
              </a:rPr>
              <a:t>I</a:t>
            </a:r>
            <a:r>
              <a:rPr lang="en-US" sz="1200" baseline="0" dirty="0">
                <a:effectLst/>
                <a:latin typeface="Helvetica Neue" panose="02000503000000020004" pitchFamily="2" charset="0"/>
              </a:rPr>
              <a:t> used Cox Proportional Hazards Regression analysis to identify predictors of survival time and patterns, considering variables such as age, gender, tumor type, location, treatment modalities, and outcomes.</a:t>
            </a:r>
          </a:p>
          <a:p>
            <a:pPr marL="0" marR="0" lvl="0" indent="0">
              <a:lnSpc>
                <a:spcPct val="200000"/>
              </a:lnSpc>
              <a:spcBef>
                <a:spcPts val="0"/>
              </a:spcBef>
              <a:spcAft>
                <a:spcPts val="0"/>
              </a:spcAft>
              <a:buFont typeface="+mj-lt"/>
              <a:buNone/>
            </a:pPr>
            <a:endParaRPr lang="en-US" sz="1200" kern="100" baseline="-250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200000"/>
              </a:lnSpc>
              <a:spcBef>
                <a:spcPts val="0"/>
              </a:spcBef>
              <a:spcAft>
                <a:spcPts val="0"/>
              </a:spcAft>
              <a:buFont typeface="+mj-lt"/>
              <a:buNone/>
            </a:pPr>
            <a:r>
              <a:rPr lang="en-US" sz="1200" kern="0" baseline="-25000" dirty="0">
                <a:effectLst/>
                <a:latin typeface="Times New Roman" panose="02020603050405020304" pitchFamily="18" charset="0"/>
                <a:ea typeface="Times New Roman" panose="02020603050405020304" pitchFamily="18" charset="0"/>
                <a:cs typeface="Times New Roman" panose="02020603050405020304" pitchFamily="18" charset="0"/>
              </a:rPr>
              <a:t>3: How did you address missing values in the dataset, and what impact did these missing values have on your analysis? </a:t>
            </a:r>
          </a:p>
          <a:p>
            <a:pPr marL="0" marR="0" lvl="0" indent="0">
              <a:lnSpc>
                <a:spcPct val="200000"/>
              </a:lnSpc>
              <a:spcBef>
                <a:spcPts val="0"/>
              </a:spcBef>
              <a:spcAft>
                <a:spcPts val="0"/>
              </a:spcAft>
              <a:buFont typeface="+mj-lt"/>
              <a:buNone/>
            </a:pPr>
            <a:r>
              <a:rPr lang="en-US" sz="1200" kern="0" baseline="-25000" dirty="0">
                <a:effectLst/>
                <a:latin typeface="Times New Roman" panose="02020603050405020304" pitchFamily="18" charset="0"/>
                <a:ea typeface="Times New Roman" panose="02020603050405020304" pitchFamily="18" charset="0"/>
                <a:cs typeface="Times New Roman" panose="02020603050405020304" pitchFamily="18" charset="0"/>
              </a:rPr>
              <a:t>A: As the </a:t>
            </a:r>
            <a:r>
              <a:rPr lang="en-US" sz="1200" kern="0" baseline="-2500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missing values were specific </a:t>
            </a:r>
            <a:r>
              <a:rPr lang="en-US" sz="1200" kern="0" baseline="-25000" dirty="0">
                <a:effectLst/>
                <a:latin typeface="Times New Roman" panose="02020603050405020304" pitchFamily="18" charset="0"/>
                <a:ea typeface="Times New Roman" panose="02020603050405020304" pitchFamily="18" charset="0"/>
                <a:cs typeface="Times New Roman" panose="02020603050405020304" pitchFamily="18" charset="0"/>
              </a:rPr>
              <a:t>to recurrence time and site  they  had no effect on the analysis in the  conducted manner. </a:t>
            </a:r>
            <a:endParaRPr lang="en-US" sz="1200" kern="100" baseline="-250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200000"/>
              </a:lnSpc>
              <a:spcBef>
                <a:spcPts val="0"/>
              </a:spcBef>
              <a:spcAft>
                <a:spcPts val="0"/>
              </a:spcAft>
              <a:buFont typeface="+mj-lt"/>
              <a:buNone/>
            </a:pPr>
            <a:r>
              <a:rPr lang="en-US" sz="1200" kern="0" baseline="-25000" dirty="0">
                <a:effectLst/>
                <a:latin typeface="Times New Roman" panose="02020603050405020304" pitchFamily="18" charset="0"/>
                <a:ea typeface="Times New Roman" panose="02020603050405020304" pitchFamily="18" charset="0"/>
                <a:cs typeface="Times New Roman" panose="02020603050405020304" pitchFamily="18" charset="0"/>
              </a:rPr>
              <a:t>4: </a:t>
            </a:r>
          </a:p>
          <a:p>
            <a:pPr marL="0" marR="0" lvl="0" indent="0">
              <a:lnSpc>
                <a:spcPct val="200000"/>
              </a:lnSpc>
              <a:spcBef>
                <a:spcPts val="0"/>
              </a:spcBef>
              <a:spcAft>
                <a:spcPts val="0"/>
              </a:spcAft>
              <a:buFont typeface="+mj-lt"/>
              <a:buNone/>
            </a:pPr>
            <a:r>
              <a:rPr lang="en-US" sz="1200" kern="0" baseline="-25000" dirty="0">
                <a:effectLst/>
                <a:latin typeface="Times New Roman" panose="02020603050405020304" pitchFamily="18" charset="0"/>
                <a:ea typeface="Times New Roman" panose="02020603050405020304" pitchFamily="18" charset="0"/>
                <a:cs typeface="Times New Roman" panose="02020603050405020304" pitchFamily="18" charset="0"/>
              </a:rPr>
              <a:t>Can you elaborate on the assumptions made in your analysis and how they may have influenced the findings?</a:t>
            </a:r>
          </a:p>
          <a:p>
            <a:pPr marL="0" marR="0" lvl="0" indent="0">
              <a:lnSpc>
                <a:spcPct val="200000"/>
              </a:lnSpc>
              <a:spcBef>
                <a:spcPts val="0"/>
              </a:spcBef>
              <a:spcAft>
                <a:spcPts val="0"/>
              </a:spcAft>
              <a:buFont typeface="+mj-lt"/>
              <a:buNone/>
            </a:pPr>
            <a:r>
              <a:rPr lang="en-US" sz="1200" kern="0" baseline="-250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200" dirty="0"/>
              <a:t>Assumptions included the inevitability of disease progression and the use of survival time as a relevant metric,  this allowed for a simplifying analysis but potentially overlooking treatment variations</a:t>
            </a:r>
            <a:endParaRPr lang="en-US" sz="1200" kern="100" baseline="-250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200000"/>
              </a:lnSpc>
              <a:spcBef>
                <a:spcPts val="0"/>
              </a:spcBef>
              <a:spcAft>
                <a:spcPts val="0"/>
              </a:spcAft>
              <a:buFont typeface="+mj-lt"/>
              <a:buNone/>
            </a:pPr>
            <a:r>
              <a:rPr lang="en-US" sz="1200" kern="0" baseline="-25000" dirty="0">
                <a:effectLst/>
                <a:latin typeface="Times New Roman" panose="02020603050405020304" pitchFamily="18" charset="0"/>
                <a:ea typeface="Times New Roman" panose="02020603050405020304" pitchFamily="18" charset="0"/>
                <a:cs typeface="Times New Roman" panose="02020603050405020304" pitchFamily="18" charset="0"/>
              </a:rPr>
              <a:t>5: What were the main limitations and challenges encountered during your research, and how did you mitigate them?</a:t>
            </a:r>
            <a:endParaRPr lang="en-US" sz="1200" kern="100" baseline="-25000" dirty="0">
              <a:effectLst/>
              <a:latin typeface="Aptos" panose="020B0004020202020204" pitchFamily="34" charset="0"/>
              <a:ea typeface="Aptos" panose="020B0004020202020204" pitchFamily="34" charset="0"/>
              <a:cs typeface="Times New Roman" panose="02020603050405020304" pitchFamily="18" charset="0"/>
            </a:endParaRPr>
          </a:p>
          <a:p>
            <a:r>
              <a:rPr lang="en-US" sz="1200" dirty="0"/>
              <a:t>A: such Limitations included the dataset representativeness and missing values, mitigated through preprocessing. </a:t>
            </a:r>
          </a:p>
        </p:txBody>
      </p:sp>
      <p:sp>
        <p:nvSpPr>
          <p:cNvPr id="4" name="Slide Number Placeholder 3"/>
          <p:cNvSpPr>
            <a:spLocks noGrp="1"/>
          </p:cNvSpPr>
          <p:nvPr>
            <p:ph type="sldNum" sz="quarter" idx="5"/>
          </p:nvPr>
        </p:nvSpPr>
        <p:spPr/>
        <p:txBody>
          <a:bodyPr/>
          <a:lstStyle/>
          <a:p>
            <a:fld id="{9D6E772E-055E-B946-B29E-48DDC201CA40}" type="slidenum">
              <a:rPr lang="en-US" smtClean="0"/>
              <a:t>8</a:t>
            </a:fld>
            <a:endParaRPr lang="en-US"/>
          </a:p>
        </p:txBody>
      </p:sp>
    </p:spTree>
    <p:extLst>
      <p:ext uri="{BB962C8B-B14F-4D97-AF65-F5344CB8AC3E}">
        <p14:creationId xmlns:p14="http://schemas.microsoft.com/office/powerpoint/2010/main" val="98522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6:although a model was not discussed we did explore a Predictive model for recurrence time utilizing a random forest, evaluated through performance at 96%.</a:t>
            </a:r>
          </a:p>
          <a:p>
            <a:endParaRPr lang="en-US" dirty="0"/>
          </a:p>
          <a:p>
            <a:r>
              <a:rPr lang="en-US" dirty="0"/>
              <a:t>7: As this was a  analysis of synthetic data Patient-centered approaches were not incorporated but the evolution of this study would go about this by involving patients in treatment decision-making and aligning the treatment plans with their preferences and values.</a:t>
            </a:r>
          </a:p>
          <a:p>
            <a:endParaRPr lang="en-US" dirty="0"/>
          </a:p>
          <a:p>
            <a:r>
              <a:rPr lang="en-US" dirty="0"/>
              <a:t>8: Ethical considerations focused on transparency, data protection, and adherence to established guidelines for synthetic data usage.</a:t>
            </a:r>
          </a:p>
          <a:p>
            <a:endParaRPr lang="en-US" dirty="0"/>
          </a:p>
          <a:p>
            <a:r>
              <a:rPr lang="en-US" dirty="0"/>
              <a:t>9: In the context of synthetic data, inherent biases are minimized, and since we didn't observe any biases during our analysis, we can assume that biases were effectively mitigated.</a:t>
            </a:r>
          </a:p>
          <a:p>
            <a:r>
              <a:rPr lang="en-US" dirty="0"/>
              <a:t>10: Practical implications include optimizing treatment strategies, informing healthcare policies, and empowering patients with personalized care options in brain tumor management.</a:t>
            </a:r>
          </a:p>
        </p:txBody>
      </p:sp>
      <p:sp>
        <p:nvSpPr>
          <p:cNvPr id="4" name="Slide Number Placeholder 3"/>
          <p:cNvSpPr>
            <a:spLocks noGrp="1"/>
          </p:cNvSpPr>
          <p:nvPr>
            <p:ph type="sldNum" sz="quarter" idx="5"/>
          </p:nvPr>
        </p:nvSpPr>
        <p:spPr/>
        <p:txBody>
          <a:bodyPr/>
          <a:lstStyle/>
          <a:p>
            <a:fld id="{9D6E772E-055E-B946-B29E-48DDC201CA40}" type="slidenum">
              <a:rPr lang="en-US" smtClean="0"/>
              <a:t>9</a:t>
            </a:fld>
            <a:endParaRPr lang="en-US"/>
          </a:p>
        </p:txBody>
      </p:sp>
    </p:spTree>
    <p:extLst>
      <p:ext uri="{BB962C8B-B14F-4D97-AF65-F5344CB8AC3E}">
        <p14:creationId xmlns:p14="http://schemas.microsoft.com/office/powerpoint/2010/main" val="505687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6/10/24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86866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6/10/24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40422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6/10/24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898442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6/10/24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19211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6/10/24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09928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6/10/24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34655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6/10/24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9977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6/10/24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24954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6/10/24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766943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6/10/24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8426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6/10/24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28603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6/10/24</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51198972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A90EC9-618C-48B5-9BDE-A4A82571F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FDFB1-8F3E-3262-013C-D7E262C07B82}"/>
              </a:ext>
            </a:extLst>
          </p:cNvPr>
          <p:cNvSpPr>
            <a:spLocks noGrp="1"/>
          </p:cNvSpPr>
          <p:nvPr>
            <p:ph type="ctrTitle"/>
          </p:nvPr>
        </p:nvSpPr>
        <p:spPr>
          <a:xfrm>
            <a:off x="484554" y="554893"/>
            <a:ext cx="7065108" cy="2547816"/>
          </a:xfrm>
        </p:spPr>
        <p:txBody>
          <a:bodyPr>
            <a:normAutofit/>
          </a:bodyPr>
          <a:lstStyle/>
          <a:p>
            <a:r>
              <a:rPr lang="en-US" sz="4400" b="1" kern="100" dirty="0">
                <a:effectLst/>
                <a:latin typeface="Times New Roman" panose="02020603050405020304" pitchFamily="18" charset="0"/>
                <a:ea typeface="Aptos" panose="020B0004020202020204" pitchFamily="34" charset="0"/>
                <a:cs typeface="Times New Roman" panose="02020603050405020304" pitchFamily="18" charset="0"/>
              </a:rPr>
              <a:t>Outcomes and Recurrence in Brain Tumor Patients</a:t>
            </a:r>
            <a:br>
              <a:rPr lang="en-US" sz="4400" kern="100" dirty="0">
                <a:effectLst/>
                <a:latin typeface="Aptos" panose="020B0004020202020204" pitchFamily="34" charset="0"/>
                <a:ea typeface="Aptos" panose="020B0004020202020204" pitchFamily="34" charset="0"/>
                <a:cs typeface="Times New Roman" panose="02020603050405020304" pitchFamily="18" charset="0"/>
              </a:rPr>
            </a:br>
            <a:endParaRPr lang="en-US" sz="4400" dirty="0"/>
          </a:p>
        </p:txBody>
      </p:sp>
      <p:sp>
        <p:nvSpPr>
          <p:cNvPr id="3" name="Subtitle 2">
            <a:extLst>
              <a:ext uri="{FF2B5EF4-FFF2-40B4-BE49-F238E27FC236}">
                <a16:creationId xmlns:a16="http://schemas.microsoft.com/office/drawing/2014/main" id="{6495FE4B-F89F-2EB0-F3E3-CC51D50E7CE7}"/>
              </a:ext>
            </a:extLst>
          </p:cNvPr>
          <p:cNvSpPr>
            <a:spLocks noGrp="1"/>
          </p:cNvSpPr>
          <p:nvPr>
            <p:ph type="subTitle" idx="1"/>
          </p:nvPr>
        </p:nvSpPr>
        <p:spPr>
          <a:xfrm>
            <a:off x="9459385" y="1248574"/>
            <a:ext cx="2417227" cy="5309879"/>
          </a:xfrm>
        </p:spPr>
        <p:txBody>
          <a:bodyPr anchor="ctr">
            <a:normAutofit/>
          </a:bodyPr>
          <a:lstStyle/>
          <a:p>
            <a:r>
              <a:rPr lang="en-US" sz="4000" b="1" dirty="0"/>
              <a:t>Analysis</a:t>
            </a:r>
          </a:p>
        </p:txBody>
      </p:sp>
      <p:pic>
        <p:nvPicPr>
          <p:cNvPr id="4" name="Picture 3" descr="A web of dots connected">
            <a:extLst>
              <a:ext uri="{FF2B5EF4-FFF2-40B4-BE49-F238E27FC236}">
                <a16:creationId xmlns:a16="http://schemas.microsoft.com/office/drawing/2014/main" id="{661998E7-C14E-141D-CFDB-90277D2882A9}"/>
              </a:ext>
            </a:extLst>
          </p:cNvPr>
          <p:cNvPicPr>
            <a:picLocks noChangeAspect="1"/>
          </p:cNvPicPr>
          <p:nvPr/>
        </p:nvPicPr>
        <p:blipFill rotWithShape="1">
          <a:blip r:embed="rId5"/>
          <a:srcRect t="16201"/>
          <a:stretch/>
        </p:blipFill>
        <p:spPr>
          <a:xfrm>
            <a:off x="20" y="3429000"/>
            <a:ext cx="9143978" cy="3429000"/>
          </a:xfrm>
          <a:prstGeom prst="rect">
            <a:avLst/>
          </a:prstGeom>
        </p:spPr>
      </p:pic>
      <p:pic>
        <p:nvPicPr>
          <p:cNvPr id="17" name="Audio 16">
            <a:extLst>
              <a:ext uri="{FF2B5EF4-FFF2-40B4-BE49-F238E27FC236}">
                <a16:creationId xmlns:a16="http://schemas.microsoft.com/office/drawing/2014/main" id="{2204BAC4-2CE2-83B2-B6F7-BDF23277B4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0582427"/>
      </p:ext>
    </p:extLst>
  </p:cSld>
  <p:clrMapOvr>
    <a:masterClrMapping/>
  </p:clrMapOvr>
  <mc:AlternateContent xmlns:mc="http://schemas.openxmlformats.org/markup-compatibility/2006">
    <mc:Choice xmlns:p14="http://schemas.microsoft.com/office/powerpoint/2010/main" Requires="p14">
      <p:transition spd="slow" p14:dur="2000" advTm="14594"/>
    </mc:Choice>
    <mc:Fallback>
      <p:transition spd="slow" advTm="14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5" name="Rectangle 6164">
            <a:extLst>
              <a:ext uri="{FF2B5EF4-FFF2-40B4-BE49-F238E27FC236}">
                <a16:creationId xmlns:a16="http://schemas.microsoft.com/office/drawing/2014/main" id="{50666DC1-CD27-4874-9484-9D06C59F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67" name="Slide Background">
            <a:extLst>
              <a:ext uri="{FF2B5EF4-FFF2-40B4-BE49-F238E27FC236}">
                <a16:creationId xmlns:a16="http://schemas.microsoft.com/office/drawing/2014/main" id="{B874FC77-B1AD-4469-830E-1F1D54FBB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The Most Challenging Frontier: How Researchers Across Mass General Brigham  Are Confronting Brain Cancer | Mass General Brigham">
            <a:extLst>
              <a:ext uri="{FF2B5EF4-FFF2-40B4-BE49-F238E27FC236}">
                <a16:creationId xmlns:a16="http://schemas.microsoft.com/office/drawing/2014/main" id="{32CF1B7A-A859-958F-D056-B07FF08FE9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11" r="1" b="1"/>
          <a:stretch/>
        </p:blipFill>
        <p:spPr bwMode="auto">
          <a:xfrm>
            <a:off x="20" y="10"/>
            <a:ext cx="12191979" cy="6857988"/>
          </a:xfrm>
          <a:prstGeom prst="rect">
            <a:avLst/>
          </a:prstGeom>
          <a:noFill/>
          <a:effectLst>
            <a:outerShdw blurRad="596900" dist="330200" dir="8820000" sx="87000" sy="87000" algn="ctr" rotWithShape="0">
              <a:srgbClr val="000000">
                <a:alpha val="29000"/>
              </a:srgbClr>
            </a:outerShdw>
          </a:effectLst>
          <a:extLst>
            <a:ext uri="{909E8E84-426E-40DD-AFC4-6F175D3DCCD1}">
              <a14:hiddenFill xmlns:a14="http://schemas.microsoft.com/office/drawing/2010/main">
                <a:solidFill>
                  <a:srgbClr val="FFFFFF"/>
                </a:solidFill>
              </a14:hiddenFill>
            </a:ext>
          </a:extLst>
        </p:spPr>
      </p:pic>
      <p:sp>
        <p:nvSpPr>
          <p:cNvPr id="6169" name="Rectangle 6168">
            <a:extLst>
              <a:ext uri="{FF2B5EF4-FFF2-40B4-BE49-F238E27FC236}">
                <a16:creationId xmlns:a16="http://schemas.microsoft.com/office/drawing/2014/main" id="{A6834A66-723F-4B47-BF01-F6D4B2A1B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6027"/>
            <a:ext cx="12192000" cy="22819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D981B7-53D9-1B14-F852-41490B6A418C}"/>
              </a:ext>
            </a:extLst>
          </p:cNvPr>
          <p:cNvSpPr>
            <a:spLocks noGrp="1"/>
          </p:cNvSpPr>
          <p:nvPr>
            <p:ph type="title"/>
          </p:nvPr>
        </p:nvSpPr>
        <p:spPr>
          <a:xfrm>
            <a:off x="322730" y="4850597"/>
            <a:ext cx="5741086" cy="1374756"/>
          </a:xfrm>
        </p:spPr>
        <p:txBody>
          <a:bodyPr vert="horz" lIns="91440" tIns="45720" rIns="91440" bIns="45720" rtlCol="0" anchor="ctr">
            <a:normAutofit/>
          </a:bodyPr>
          <a:lstStyle/>
          <a:p>
            <a:r>
              <a:rPr lang="en-US" sz="3600" dirty="0"/>
              <a:t>Thank You </a:t>
            </a:r>
          </a:p>
        </p:txBody>
      </p:sp>
      <p:pic>
        <p:nvPicPr>
          <p:cNvPr id="17" name="Audio 16">
            <a:extLst>
              <a:ext uri="{FF2B5EF4-FFF2-40B4-BE49-F238E27FC236}">
                <a16:creationId xmlns:a16="http://schemas.microsoft.com/office/drawing/2014/main" id="{EA3C9E25-E1F0-295F-E5DB-027A2CFB4A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58021603"/>
      </p:ext>
    </p:extLst>
  </p:cSld>
  <p:clrMapOvr>
    <a:masterClrMapping/>
  </p:clrMapOvr>
  <mc:AlternateContent xmlns:mc="http://schemas.openxmlformats.org/markup-compatibility/2006">
    <mc:Choice xmlns:p14="http://schemas.microsoft.com/office/powerpoint/2010/main" Requires="p14">
      <p:transition spd="slow" p14:dur="2000" advTm="9829"/>
    </mc:Choice>
    <mc:Fallback>
      <p:transition spd="slow" advTm="9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23853-FA49-88E9-CD11-684D3AC7BA7B}"/>
              </a:ext>
            </a:extLst>
          </p:cNvPr>
          <p:cNvSpPr>
            <a:spLocks noGrp="1"/>
          </p:cNvSpPr>
          <p:nvPr>
            <p:ph type="title"/>
          </p:nvPr>
        </p:nvSpPr>
        <p:spPr/>
        <p:txBody>
          <a:bodyPr/>
          <a:lstStyle/>
          <a:p>
            <a:r>
              <a:rPr lang="en-US" dirty="0"/>
              <a:t>The Data </a:t>
            </a:r>
          </a:p>
        </p:txBody>
      </p:sp>
      <p:sp>
        <p:nvSpPr>
          <p:cNvPr id="3" name="Content Placeholder 2">
            <a:extLst>
              <a:ext uri="{FF2B5EF4-FFF2-40B4-BE49-F238E27FC236}">
                <a16:creationId xmlns:a16="http://schemas.microsoft.com/office/drawing/2014/main" id="{3FBE271E-58C0-7BAC-FE52-A527BA2101FB}"/>
              </a:ext>
            </a:extLst>
          </p:cNvPr>
          <p:cNvSpPr>
            <a:spLocks noGrp="1"/>
          </p:cNvSpPr>
          <p:nvPr>
            <p:ph idx="1"/>
          </p:nvPr>
        </p:nvSpPr>
        <p:spPr>
          <a:xfrm>
            <a:off x="484552" y="2576513"/>
            <a:ext cx="4444800" cy="3600450"/>
          </a:xfrm>
        </p:spPr>
        <p:txBody>
          <a:bodyPr>
            <a:normAutofit/>
          </a:bodyPr>
          <a:lstStyle/>
          <a:p>
            <a:pPr marL="342900" indent="-342900">
              <a:buFont typeface="Arial" panose="020B0604020202020204" pitchFamily="34" charset="0"/>
              <a:buChar char="•"/>
            </a:pPr>
            <a:r>
              <a:rPr lang="en-US" sz="2800" b="1" dirty="0"/>
              <a:t>Stage-Based Analysis Investigation </a:t>
            </a:r>
          </a:p>
          <a:p>
            <a:pPr marL="342900" indent="-342900">
              <a:buFont typeface="Arial" panose="020B0604020202020204" pitchFamily="34" charset="0"/>
              <a:buChar char="•"/>
            </a:pPr>
            <a:r>
              <a:rPr lang="en-US" sz="2800" b="1" dirty="0"/>
              <a:t>Synthetic Data</a:t>
            </a:r>
          </a:p>
          <a:p>
            <a:pPr marL="342900" indent="-342900">
              <a:buFont typeface="Arial" panose="020B0604020202020204" pitchFamily="34" charset="0"/>
              <a:buChar char="•"/>
            </a:pPr>
            <a:r>
              <a:rPr lang="en-US" sz="2800" b="1" dirty="0"/>
              <a:t>Patient Characteristics </a:t>
            </a:r>
          </a:p>
          <a:p>
            <a:pPr marL="342900" indent="-342900">
              <a:buFont typeface="Arial" panose="020B0604020202020204" pitchFamily="34" charset="0"/>
              <a:buChar char="•"/>
            </a:pPr>
            <a:r>
              <a:rPr lang="en-US" sz="2800" b="1" dirty="0"/>
              <a:t>Treatment Outcomes</a:t>
            </a:r>
            <a:r>
              <a:rPr lang="en-US" sz="2800" dirty="0"/>
              <a:t> </a:t>
            </a:r>
          </a:p>
        </p:txBody>
      </p:sp>
      <p:pic>
        <p:nvPicPr>
          <p:cNvPr id="1026" name="Picture 2" descr="Biomedicines | Free Full-Text | Magnetic Resonance Imaging of Primary Adult Brain  Tumors: State of the Art and Future Perspectives">
            <a:extLst>
              <a:ext uri="{FF2B5EF4-FFF2-40B4-BE49-F238E27FC236}">
                <a16:creationId xmlns:a16="http://schemas.microsoft.com/office/drawing/2014/main" id="{F60FB5D5-590E-20D1-18C2-F0D4EC2A0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8402" y="2378075"/>
            <a:ext cx="6189345" cy="4114800"/>
          </a:xfrm>
          <a:prstGeom prst="rect">
            <a:avLst/>
          </a:prstGeom>
          <a:noFill/>
          <a:extLst>
            <a:ext uri="{909E8E84-426E-40DD-AFC4-6F175D3DCCD1}">
              <a14:hiddenFill xmlns:a14="http://schemas.microsoft.com/office/drawing/2010/main">
                <a:solidFill>
                  <a:srgbClr val="FFFFFF"/>
                </a:solidFill>
              </a14:hiddenFill>
            </a:ext>
          </a:extLst>
        </p:spPr>
      </p:pic>
      <p:pic>
        <p:nvPicPr>
          <p:cNvPr id="21" name="Audio 20">
            <a:extLst>
              <a:ext uri="{FF2B5EF4-FFF2-40B4-BE49-F238E27FC236}">
                <a16:creationId xmlns:a16="http://schemas.microsoft.com/office/drawing/2014/main" id="{7A6D2CA6-914C-64C8-223B-8C0397EA30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64797040"/>
      </p:ext>
    </p:extLst>
  </p:cSld>
  <p:clrMapOvr>
    <a:masterClrMapping/>
  </p:clrMapOvr>
  <mc:AlternateContent xmlns:mc="http://schemas.openxmlformats.org/markup-compatibility/2006">
    <mc:Choice xmlns:p14="http://schemas.microsoft.com/office/powerpoint/2010/main" Requires="p14">
      <p:transition spd="slow" p14:dur="2000" advTm="25504"/>
    </mc:Choice>
    <mc:Fallback>
      <p:transition spd="slow" advTm="25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8DDAA74B-8E81-4F15-BC0F-4050965FF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374CD4C6-F07B-411C-876A-727559731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83644"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77BA5-723B-C0DF-F53F-B63A5A2604FB}"/>
              </a:ext>
            </a:extLst>
          </p:cNvPr>
          <p:cNvSpPr>
            <a:spLocks noGrp="1"/>
          </p:cNvSpPr>
          <p:nvPr>
            <p:ph type="title"/>
          </p:nvPr>
        </p:nvSpPr>
        <p:spPr>
          <a:xfrm>
            <a:off x="484552" y="365125"/>
            <a:ext cx="5022630" cy="2430030"/>
          </a:xfrm>
        </p:spPr>
        <p:txBody>
          <a:bodyPr>
            <a:normAutofit/>
          </a:bodyPr>
          <a:lstStyle/>
          <a:p>
            <a:r>
              <a:rPr lang="en-US" dirty="0"/>
              <a:t>Initial Discovery </a:t>
            </a:r>
          </a:p>
        </p:txBody>
      </p:sp>
      <p:sp>
        <p:nvSpPr>
          <p:cNvPr id="3" name="Content Placeholder 2">
            <a:extLst>
              <a:ext uri="{FF2B5EF4-FFF2-40B4-BE49-F238E27FC236}">
                <a16:creationId xmlns:a16="http://schemas.microsoft.com/office/drawing/2014/main" id="{097E318E-3E90-83CB-86B6-6F8B10C17692}"/>
              </a:ext>
            </a:extLst>
          </p:cNvPr>
          <p:cNvSpPr>
            <a:spLocks noGrp="1"/>
          </p:cNvSpPr>
          <p:nvPr>
            <p:ph idx="1"/>
          </p:nvPr>
        </p:nvSpPr>
        <p:spPr>
          <a:xfrm>
            <a:off x="484551" y="3870613"/>
            <a:ext cx="5220509" cy="2622262"/>
          </a:xfrm>
        </p:spPr>
        <p:txBody>
          <a:bodyPr>
            <a:normAutofit/>
          </a:bodyPr>
          <a:lstStyle/>
          <a:p>
            <a:pPr marL="342900" indent="-342900">
              <a:lnSpc>
                <a:spcPct val="110000"/>
              </a:lnSpc>
              <a:buFont typeface="Arial" panose="020B0604020202020204" pitchFamily="34" charset="0"/>
              <a:buChar char="•"/>
            </a:pPr>
            <a:r>
              <a:rPr lang="en-US" sz="2400" b="1" dirty="0">
                <a:latin typeface="Aptos" panose="020B0004020202020204" pitchFamily="34" charset="0"/>
                <a:cs typeface="Times New Roman" panose="02020603050405020304" pitchFamily="18" charset="0"/>
              </a:rPr>
              <a:t>Standardized Column Names </a:t>
            </a:r>
          </a:p>
          <a:p>
            <a:pPr marL="342900" indent="-342900">
              <a:lnSpc>
                <a:spcPct val="110000"/>
              </a:lnSpc>
              <a:buFont typeface="Arial" panose="020B0604020202020204" pitchFamily="34" charset="0"/>
              <a:buChar char="•"/>
            </a:pPr>
            <a:r>
              <a:rPr lang="en-US" sz="2400" b="1" dirty="0">
                <a:latin typeface="Aptos" panose="020B0004020202020204" pitchFamily="34" charset="0"/>
                <a:cs typeface="Times New Roman" panose="02020603050405020304" pitchFamily="18" charset="0"/>
              </a:rPr>
              <a:t>2000 Rows and 11 Columns </a:t>
            </a:r>
          </a:p>
          <a:p>
            <a:pPr marL="342900" indent="-342900">
              <a:lnSpc>
                <a:spcPct val="110000"/>
              </a:lnSpc>
              <a:buFont typeface="Arial" panose="020B0604020202020204" pitchFamily="34" charset="0"/>
              <a:buChar char="•"/>
            </a:pPr>
            <a:r>
              <a:rPr lang="en-US" sz="2400" b="1" dirty="0">
                <a:latin typeface="Aptos" panose="020B0004020202020204" pitchFamily="34" charset="0"/>
                <a:cs typeface="Times New Roman" panose="02020603050405020304" pitchFamily="18" charset="0"/>
              </a:rPr>
              <a:t>Average Age 56.15 Years </a:t>
            </a:r>
          </a:p>
          <a:p>
            <a:pPr marL="342900" indent="-342900">
              <a:lnSpc>
                <a:spcPct val="110000"/>
              </a:lnSpc>
              <a:buFont typeface="Arial" panose="020B0604020202020204" pitchFamily="34" charset="0"/>
              <a:buChar char="•"/>
            </a:pPr>
            <a:r>
              <a:rPr lang="en-US" sz="2400" b="1" dirty="0">
                <a:latin typeface="Aptos" panose="020B0004020202020204" pitchFamily="34" charset="0"/>
                <a:cs typeface="Times New Roman" panose="02020603050405020304" pitchFamily="18" charset="0"/>
              </a:rPr>
              <a:t>Tumor Grade from 1 to 4</a:t>
            </a:r>
          </a:p>
          <a:p>
            <a:pPr marL="342900" indent="-342900">
              <a:lnSpc>
                <a:spcPct val="110000"/>
              </a:lnSpc>
              <a:buFont typeface="Arial" panose="020B0604020202020204" pitchFamily="34" charset="0"/>
              <a:buChar char="•"/>
            </a:pPr>
            <a:r>
              <a:rPr lang="en-US" sz="2400" b="1" dirty="0">
                <a:latin typeface="Aptos" panose="020B0004020202020204" pitchFamily="34" charset="0"/>
                <a:cs typeface="Times New Roman" panose="02020603050405020304" pitchFamily="18" charset="0"/>
              </a:rPr>
              <a:t>Missingness at 28.1% </a:t>
            </a:r>
          </a:p>
          <a:p>
            <a:pPr>
              <a:lnSpc>
                <a:spcPct val="110000"/>
              </a:lnSpc>
            </a:pPr>
            <a:endParaRPr lang="en-US" dirty="0"/>
          </a:p>
        </p:txBody>
      </p:sp>
      <p:pic>
        <p:nvPicPr>
          <p:cNvPr id="2052" name="Picture 4" descr="New Strategies Take on the Worst Cancer--Glioblastoma | Scientific American">
            <a:extLst>
              <a:ext uri="{FF2B5EF4-FFF2-40B4-BE49-F238E27FC236}">
                <a16:creationId xmlns:a16="http://schemas.microsoft.com/office/drawing/2014/main" id="{A24570B7-1A17-22DE-58D1-3310EAC26C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741" r="14675" b="-1"/>
          <a:stretch/>
        </p:blipFill>
        <p:spPr bwMode="auto">
          <a:xfrm>
            <a:off x="6083644" y="10"/>
            <a:ext cx="6108356"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0DDB0690-20B2-5304-612F-19F66D099B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50937170"/>
      </p:ext>
    </p:extLst>
  </p:cSld>
  <p:clrMapOvr>
    <a:masterClrMapping/>
  </p:clrMapOvr>
  <mc:AlternateContent xmlns:mc="http://schemas.openxmlformats.org/markup-compatibility/2006">
    <mc:Choice xmlns:p14="http://schemas.microsoft.com/office/powerpoint/2010/main" Requires="p14">
      <p:transition spd="slow" p14:dur="2000" advTm="62630"/>
    </mc:Choice>
    <mc:Fallback>
      <p:transition spd="slow" advTm="62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FA182-86EB-D4B3-B1BB-D1EF342C7221}"/>
              </a:ext>
            </a:extLst>
          </p:cNvPr>
          <p:cNvSpPr>
            <a:spLocks noGrp="1"/>
          </p:cNvSpPr>
          <p:nvPr>
            <p:ph type="title"/>
          </p:nvPr>
        </p:nvSpPr>
        <p:spPr>
          <a:xfrm>
            <a:off x="484552" y="365125"/>
            <a:ext cx="5022630" cy="2430030"/>
          </a:xfrm>
        </p:spPr>
        <p:txBody>
          <a:bodyPr>
            <a:normAutofit/>
          </a:bodyPr>
          <a:lstStyle/>
          <a:p>
            <a:pPr>
              <a:lnSpc>
                <a:spcPct val="90000"/>
              </a:lnSpc>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Tumor Type and Recurrence </a:t>
            </a:r>
            <a:br>
              <a:rPr lang="en-US"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6E1A13F4-4FCA-CAFD-9770-5FE1252BCCA2}"/>
              </a:ext>
            </a:extLst>
          </p:cNvPr>
          <p:cNvSpPr>
            <a:spLocks noGrp="1"/>
          </p:cNvSpPr>
          <p:nvPr>
            <p:ph idx="1"/>
          </p:nvPr>
        </p:nvSpPr>
        <p:spPr>
          <a:xfrm>
            <a:off x="484552" y="3054927"/>
            <a:ext cx="5022630" cy="3122036"/>
          </a:xfrm>
        </p:spPr>
        <p:txBody>
          <a:bodyPr>
            <a:normAutofit/>
          </a:bodyPr>
          <a:lstStyle/>
          <a:p>
            <a:r>
              <a:rPr lang="en-US" sz="4800" b="1" dirty="0">
                <a:solidFill>
                  <a:srgbClr val="FFFF00"/>
                </a:solidFill>
                <a:effectLst/>
                <a:latin typeface="Times New Roman" panose="02020603050405020304" pitchFamily="18" charset="0"/>
                <a:ea typeface="Aptos" panose="020B0004020202020204" pitchFamily="34" charset="0"/>
                <a:cs typeface="Times New Roman" panose="02020603050405020304" pitchFamily="18" charset="0"/>
              </a:rPr>
              <a:t>Astrocytoma, Glioblastoma, and Meningioma</a:t>
            </a:r>
            <a:r>
              <a:rPr lang="en-US" sz="4800" b="1" dirty="0">
                <a:solidFill>
                  <a:srgbClr val="FFFF00"/>
                </a:solidFill>
                <a:effectLst/>
                <a:latin typeface="Times New Roman" panose="02020603050405020304" pitchFamily="18" charset="0"/>
                <a:cs typeface="Times New Roman" panose="02020603050405020304" pitchFamily="18" charset="0"/>
              </a:rPr>
              <a:t> </a:t>
            </a:r>
          </a:p>
          <a:p>
            <a:endParaRPr lang="en-US" sz="1800" dirty="0">
              <a:solidFill>
                <a:schemeClr val="bg1"/>
              </a:solidFill>
            </a:endParaRPr>
          </a:p>
        </p:txBody>
      </p:sp>
      <p:pic>
        <p:nvPicPr>
          <p:cNvPr id="4" name="Picture 3" descr="A graph of different colored columns&#10;&#10;Description automatically generated with medium confidence">
            <a:extLst>
              <a:ext uri="{FF2B5EF4-FFF2-40B4-BE49-F238E27FC236}">
                <a16:creationId xmlns:a16="http://schemas.microsoft.com/office/drawing/2014/main" id="{3A5C8391-A5AA-8503-D59D-3969AA2FA797}"/>
              </a:ext>
            </a:extLst>
          </p:cNvPr>
          <p:cNvPicPr>
            <a:picLocks noChangeAspect="1"/>
          </p:cNvPicPr>
          <p:nvPr/>
        </p:nvPicPr>
        <p:blipFill>
          <a:blip r:embed="rId5"/>
          <a:stretch>
            <a:fillRect/>
          </a:stretch>
        </p:blipFill>
        <p:spPr>
          <a:xfrm>
            <a:off x="6580550" y="1062352"/>
            <a:ext cx="5126898" cy="4627025"/>
          </a:xfrm>
          <a:prstGeom prst="rect">
            <a:avLst/>
          </a:prstGeom>
        </p:spPr>
      </p:pic>
      <p:pic>
        <p:nvPicPr>
          <p:cNvPr id="7" name="Audio 6">
            <a:extLst>
              <a:ext uri="{FF2B5EF4-FFF2-40B4-BE49-F238E27FC236}">
                <a16:creationId xmlns:a16="http://schemas.microsoft.com/office/drawing/2014/main" id="{EA6FD112-6073-2A0F-5F0E-4AD6BBE375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3431930"/>
      </p:ext>
    </p:extLst>
  </p:cSld>
  <p:clrMapOvr>
    <a:masterClrMapping/>
  </p:clrMapOvr>
  <mc:AlternateContent xmlns:mc="http://schemas.openxmlformats.org/markup-compatibility/2006">
    <mc:Choice xmlns:p14="http://schemas.microsoft.com/office/powerpoint/2010/main" Requires="p14">
      <p:transition spd="slow" p14:dur="2000" advTm="86044"/>
    </mc:Choice>
    <mc:Fallback>
      <p:transition spd="slow" advTm="86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0" name="Rectangle 3089">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Rectangle 3090">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40B71-D825-4CEC-9D60-EF632C966E8F}"/>
              </a:ext>
            </a:extLst>
          </p:cNvPr>
          <p:cNvSpPr>
            <a:spLocks noGrp="1"/>
          </p:cNvSpPr>
          <p:nvPr>
            <p:ph type="title"/>
          </p:nvPr>
        </p:nvSpPr>
        <p:spPr>
          <a:xfrm>
            <a:off x="484552" y="365125"/>
            <a:ext cx="5022630" cy="2430030"/>
          </a:xfrm>
        </p:spPr>
        <p:txBody>
          <a:bodyPr>
            <a:normAutofit/>
          </a:bodyPr>
          <a:lstStyle/>
          <a:p>
            <a:pPr>
              <a:lnSpc>
                <a:spcPct val="90000"/>
              </a:lnSpc>
            </a:pPr>
            <a:r>
              <a:rPr lang="en-US" sz="4600">
                <a:effectLst/>
                <a:latin typeface="Times New Roman" panose="02020603050405020304" pitchFamily="18" charset="0"/>
                <a:ea typeface="Times New Roman" panose="02020603050405020304" pitchFamily="18" charset="0"/>
              </a:rPr>
              <a:t>Cox Proportional Hazzard Regression</a:t>
            </a:r>
            <a:br>
              <a:rPr lang="en-US" sz="4600">
                <a:effectLst/>
                <a:latin typeface="Times New Roman" panose="02020603050405020304" pitchFamily="18" charset="0"/>
                <a:ea typeface="Times New Roman" panose="02020603050405020304" pitchFamily="18" charset="0"/>
              </a:rPr>
            </a:br>
            <a:endParaRPr lang="en-US" sz="4600"/>
          </a:p>
        </p:txBody>
      </p:sp>
      <p:sp>
        <p:nvSpPr>
          <p:cNvPr id="3" name="Content Placeholder 2">
            <a:extLst>
              <a:ext uri="{FF2B5EF4-FFF2-40B4-BE49-F238E27FC236}">
                <a16:creationId xmlns:a16="http://schemas.microsoft.com/office/drawing/2014/main" id="{A79DCCEB-1075-5A5F-74D3-7B511E0C9A10}"/>
              </a:ext>
            </a:extLst>
          </p:cNvPr>
          <p:cNvSpPr>
            <a:spLocks noGrp="1"/>
          </p:cNvSpPr>
          <p:nvPr>
            <p:ph idx="1"/>
          </p:nvPr>
        </p:nvSpPr>
        <p:spPr>
          <a:xfrm>
            <a:off x="484552" y="3054927"/>
            <a:ext cx="5244864" cy="3437948"/>
          </a:xfrm>
        </p:spPr>
        <p:txBody>
          <a:bodyPr>
            <a:noAutofit/>
          </a:bodyPr>
          <a:lstStyle/>
          <a:p>
            <a:pPr marL="285750" indent="-285750">
              <a:lnSpc>
                <a:spcPct val="110000"/>
              </a:lnSpc>
              <a:buFont typeface="Arial" panose="020B0604020202020204" pitchFamily="34" charset="0"/>
              <a:buChar char="•"/>
            </a:pPr>
            <a:r>
              <a:rPr lang="en-US"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Age and gender show no significant impact on survival time</a:t>
            </a:r>
            <a:r>
              <a:rPr lang="en-US" dirty="0">
                <a:solidFill>
                  <a:schemeClr val="bg1"/>
                </a:solidFill>
                <a:effectLst/>
              </a:rPr>
              <a:t> </a:t>
            </a:r>
          </a:p>
          <a:p>
            <a:pPr marL="285750" indent="-285750">
              <a:lnSpc>
                <a:spcPct val="110000"/>
              </a:lnSpc>
              <a:buFont typeface="Arial" panose="020B0604020202020204" pitchFamily="34" charset="0"/>
              <a:buChar char="•"/>
            </a:pPr>
            <a:r>
              <a:rPr lang="en-US"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Glioblastoma patients face higher risk of shorter survival</a:t>
            </a:r>
            <a:r>
              <a:rPr lang="en-US" dirty="0">
                <a:solidFill>
                  <a:schemeClr val="bg1"/>
                </a:solidFill>
                <a:effectLst/>
              </a:rPr>
              <a:t> </a:t>
            </a:r>
          </a:p>
          <a:p>
            <a:pPr marL="285750" indent="-285750">
              <a:lnSpc>
                <a:spcPct val="110000"/>
              </a:lnSpc>
              <a:buFont typeface="Arial" panose="020B0604020202020204" pitchFamily="34" charset="0"/>
              <a:buChar char="•"/>
            </a:pPr>
            <a:r>
              <a:rPr lang="en-US"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Tumor location, especially in the temporal lobe, predicts better outcomes </a:t>
            </a:r>
          </a:p>
          <a:p>
            <a:pPr marL="285750" indent="-285750">
              <a:lnSpc>
                <a:spcPct val="110000"/>
              </a:lnSpc>
              <a:buFont typeface="Arial" panose="020B0604020202020204" pitchFamily="34" charset="0"/>
              <a:buChar char="•"/>
            </a:pPr>
            <a:r>
              <a:rPr lang="en-US"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Surgery with Radiation therapy stands out with a lower hazard ratio indicating better survival outcomes</a:t>
            </a:r>
            <a:r>
              <a:rPr lang="en-US" dirty="0">
                <a:solidFill>
                  <a:schemeClr val="bg1"/>
                </a:solidFill>
                <a:effectLst/>
              </a:rPr>
              <a:t> </a:t>
            </a:r>
            <a:endParaRPr lang="en-US" dirty="0">
              <a:solidFill>
                <a:schemeClr val="bg1"/>
              </a:solidFill>
            </a:endParaRPr>
          </a:p>
        </p:txBody>
      </p:sp>
      <p:pic>
        <p:nvPicPr>
          <p:cNvPr id="4" name="Picture 3" descr="A graph with colored lines and dots&#10;&#10;Description automatically generated">
            <a:extLst>
              <a:ext uri="{FF2B5EF4-FFF2-40B4-BE49-F238E27FC236}">
                <a16:creationId xmlns:a16="http://schemas.microsoft.com/office/drawing/2014/main" id="{4EBF997D-F1B0-D223-46F3-AE74B11312F8}"/>
              </a:ext>
            </a:extLst>
          </p:cNvPr>
          <p:cNvPicPr>
            <a:picLocks noChangeAspect="1"/>
          </p:cNvPicPr>
          <p:nvPr/>
        </p:nvPicPr>
        <p:blipFill>
          <a:blip r:embed="rId5"/>
          <a:stretch>
            <a:fillRect/>
          </a:stretch>
        </p:blipFill>
        <p:spPr>
          <a:xfrm>
            <a:off x="6095998" y="1315995"/>
            <a:ext cx="6462584" cy="4226009"/>
          </a:xfrm>
          <a:prstGeom prst="rect">
            <a:avLst/>
          </a:prstGeom>
        </p:spPr>
      </p:pic>
      <p:pic>
        <p:nvPicPr>
          <p:cNvPr id="7" name="Audio 6">
            <a:extLst>
              <a:ext uri="{FF2B5EF4-FFF2-40B4-BE49-F238E27FC236}">
                <a16:creationId xmlns:a16="http://schemas.microsoft.com/office/drawing/2014/main" id="{F9357998-8544-84DA-B6F7-A6B2C330BE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9226024"/>
      </p:ext>
    </p:extLst>
  </p:cSld>
  <p:clrMapOvr>
    <a:masterClrMapping/>
  </p:clrMapOvr>
  <mc:AlternateContent xmlns:mc="http://schemas.openxmlformats.org/markup-compatibility/2006">
    <mc:Choice xmlns:p14="http://schemas.microsoft.com/office/powerpoint/2010/main" Requires="p14">
      <p:transition spd="slow" p14:dur="2000" advTm="136520"/>
    </mc:Choice>
    <mc:Fallback>
      <p:transition spd="slow" advTm="136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C28AA5B0-EA1F-42BB-AE4B-1A06337DD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Rectangle 4113">
            <a:extLst>
              <a:ext uri="{FF2B5EF4-FFF2-40B4-BE49-F238E27FC236}">
                <a16:creationId xmlns:a16="http://schemas.microsoft.com/office/drawing/2014/main" id="{4F5B6F84-73EF-47ED-850E-4308B2C0D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8111"/>
            <a:ext cx="12192000" cy="22798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F1789-DDFC-1655-D516-0225904063C2}"/>
              </a:ext>
            </a:extLst>
          </p:cNvPr>
          <p:cNvSpPr>
            <a:spLocks noGrp="1"/>
          </p:cNvSpPr>
          <p:nvPr>
            <p:ph type="title"/>
          </p:nvPr>
        </p:nvSpPr>
        <p:spPr>
          <a:xfrm>
            <a:off x="484552" y="4799988"/>
            <a:ext cx="10869248" cy="1506684"/>
          </a:xfrm>
        </p:spPr>
        <p:txBody>
          <a:bodyPr anchor="ctr">
            <a:normAutofit/>
          </a:bodyPr>
          <a:lstStyle/>
          <a:p>
            <a:r>
              <a:rPr lang="en-US" dirty="0"/>
              <a:t>Insights </a:t>
            </a:r>
          </a:p>
        </p:txBody>
      </p:sp>
      <p:pic>
        <p:nvPicPr>
          <p:cNvPr id="4100" name="Picture 4" descr="Meningioma vs. Glioblastoma | Expert Surgeon | Aaron Cohen-Gadol, MD">
            <a:extLst>
              <a:ext uri="{FF2B5EF4-FFF2-40B4-BE49-F238E27FC236}">
                <a16:creationId xmlns:a16="http://schemas.microsoft.com/office/drawing/2014/main" id="{C1B3BBE2-B524-0AAC-07FA-B8C6EFE91D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00" r="-1" b="-1"/>
          <a:stretch/>
        </p:blipFill>
        <p:spPr bwMode="auto">
          <a:xfrm>
            <a:off x="20" y="10"/>
            <a:ext cx="6095979" cy="4578101"/>
          </a:xfrm>
          <a:prstGeom prst="rect">
            <a:avLst/>
          </a:prstGeom>
          <a:noFill/>
          <a:extLst>
            <a:ext uri="{909E8E84-426E-40DD-AFC4-6F175D3DCCD1}">
              <a14:hiddenFill xmlns:a14="http://schemas.microsoft.com/office/drawing/2010/main">
                <a:solidFill>
                  <a:srgbClr val="FFFFFF"/>
                </a:solidFill>
              </a14:hiddenFill>
            </a:ext>
          </a:extLst>
        </p:spPr>
      </p:pic>
      <p:sp>
        <p:nvSpPr>
          <p:cNvPr id="4102" name="Content Placeholder 4101">
            <a:extLst>
              <a:ext uri="{FF2B5EF4-FFF2-40B4-BE49-F238E27FC236}">
                <a16:creationId xmlns:a16="http://schemas.microsoft.com/office/drawing/2014/main" id="{FDDF6CFE-A723-D717-58A3-719E7DED9005}"/>
              </a:ext>
            </a:extLst>
          </p:cNvPr>
          <p:cNvSpPr>
            <a:spLocks noGrp="1"/>
          </p:cNvSpPr>
          <p:nvPr>
            <p:ph idx="1"/>
          </p:nvPr>
        </p:nvSpPr>
        <p:spPr>
          <a:xfrm>
            <a:off x="6531319" y="221876"/>
            <a:ext cx="4822482" cy="4155142"/>
          </a:xfrm>
        </p:spPr>
        <p:txBody>
          <a:bodyPr>
            <a:normAutofit/>
          </a:bodyPr>
          <a:lstStyle/>
          <a:p>
            <a:pPr marL="342900" indent="-342900">
              <a:buFont typeface="Arial" panose="020B0604020202020204" pitchFamily="34" charset="0"/>
              <a:buChar char="•"/>
            </a:pPr>
            <a:r>
              <a:rPr lang="en-US" b="1" dirty="0"/>
              <a:t>Tumor Type is pivotal</a:t>
            </a:r>
          </a:p>
          <a:p>
            <a:pPr marL="342900" indent="-342900">
              <a:buFont typeface="Arial" panose="020B0604020202020204" pitchFamily="34" charset="0"/>
              <a:buChar char="•"/>
            </a:pPr>
            <a:r>
              <a:rPr lang="en-US" b="1" dirty="0"/>
              <a:t>Meningioma  is most prevalent but has least recurrences</a:t>
            </a:r>
          </a:p>
          <a:p>
            <a:pPr marL="342900" indent="-342900">
              <a:buFont typeface="Arial" panose="020B0604020202020204" pitchFamily="34" charset="0"/>
              <a:buChar char="•"/>
            </a:pPr>
            <a:r>
              <a:rPr lang="en-US" b="1" dirty="0"/>
              <a:t>Temporal lobe improved survival outcomes</a:t>
            </a:r>
          </a:p>
          <a:p>
            <a:pPr marL="342900" indent="-342900">
              <a:buFont typeface="Arial" panose="020B0604020202020204" pitchFamily="34" charset="0"/>
              <a:buChar char="•"/>
            </a:pPr>
            <a:r>
              <a:rPr lang="en-US" b="1" dirty="0"/>
              <a:t>Surgery and radiation is most promising</a:t>
            </a:r>
          </a:p>
        </p:txBody>
      </p:sp>
      <p:pic>
        <p:nvPicPr>
          <p:cNvPr id="6" name="Audio 5">
            <a:extLst>
              <a:ext uri="{FF2B5EF4-FFF2-40B4-BE49-F238E27FC236}">
                <a16:creationId xmlns:a16="http://schemas.microsoft.com/office/drawing/2014/main" id="{5C171C48-28FA-1043-BBA2-6ED9A50EC7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5034026"/>
      </p:ext>
    </p:extLst>
  </p:cSld>
  <p:clrMapOvr>
    <a:masterClrMapping/>
  </p:clrMapOvr>
  <mc:AlternateContent xmlns:mc="http://schemas.openxmlformats.org/markup-compatibility/2006">
    <mc:Choice xmlns:p14="http://schemas.microsoft.com/office/powerpoint/2010/main" Requires="p14">
      <p:transition spd="slow" p14:dur="2000" advTm="74634"/>
    </mc:Choice>
    <mc:Fallback>
      <p:transition spd="slow" advTm="74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0D3A-AED7-4973-E68B-E835B7279442}"/>
              </a:ext>
            </a:extLst>
          </p:cNvPr>
          <p:cNvSpPr>
            <a:spLocks noGrp="1"/>
          </p:cNvSpPr>
          <p:nvPr>
            <p:ph type="title"/>
          </p:nvPr>
        </p:nvSpPr>
        <p:spPr/>
        <p:txBody>
          <a:bodyPr/>
          <a:lstStyle/>
          <a:p>
            <a:r>
              <a:rPr lang="en-US" dirty="0"/>
              <a:t>Assumptions and Ethics </a:t>
            </a:r>
          </a:p>
        </p:txBody>
      </p:sp>
      <p:pic>
        <p:nvPicPr>
          <p:cNvPr id="5122" name="Picture 2" descr="Brain tumor specimen from a 16-year-old child [10]. | Download Scientific  Diagram">
            <a:extLst>
              <a:ext uri="{FF2B5EF4-FFF2-40B4-BE49-F238E27FC236}">
                <a16:creationId xmlns:a16="http://schemas.microsoft.com/office/drawing/2014/main" id="{A578CFD4-4E2A-480F-B432-90816983688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73349" y="2607222"/>
            <a:ext cx="11845301" cy="3641487"/>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9BD09217-6F39-EF6D-B166-7A3048EC5A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96477593"/>
      </p:ext>
    </p:extLst>
  </p:cSld>
  <p:clrMapOvr>
    <a:masterClrMapping/>
  </p:clrMapOvr>
  <mc:AlternateContent xmlns:mc="http://schemas.openxmlformats.org/markup-compatibility/2006">
    <mc:Choice xmlns:p14="http://schemas.microsoft.com/office/powerpoint/2010/main" Requires="p14">
      <p:transition spd="slow" p14:dur="2000" advTm="54420"/>
    </mc:Choice>
    <mc:Fallback>
      <p:transition spd="slow" advTm="54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80AB-9B56-8A90-364C-29DE57EB342F}"/>
              </a:ext>
            </a:extLst>
          </p:cNvPr>
          <p:cNvSpPr>
            <a:spLocks noGrp="1"/>
          </p:cNvSpPr>
          <p:nvPr>
            <p:ph type="title"/>
          </p:nvPr>
        </p:nvSpPr>
        <p:spPr/>
        <p:txBody>
          <a:bodyPr/>
          <a:lstStyle/>
          <a:p>
            <a:r>
              <a:rPr lang="en-US" dirty="0"/>
              <a:t>Questions </a:t>
            </a:r>
          </a:p>
        </p:txBody>
      </p:sp>
      <p:sp>
        <p:nvSpPr>
          <p:cNvPr id="3" name="Content Placeholder 2">
            <a:extLst>
              <a:ext uri="{FF2B5EF4-FFF2-40B4-BE49-F238E27FC236}">
                <a16:creationId xmlns:a16="http://schemas.microsoft.com/office/drawing/2014/main" id="{49CC7AE9-FB9A-1E19-1B23-9E89180D0ED2}"/>
              </a:ext>
            </a:extLst>
          </p:cNvPr>
          <p:cNvSpPr>
            <a:spLocks noGrp="1"/>
          </p:cNvSpPr>
          <p:nvPr>
            <p:ph idx="1"/>
          </p:nvPr>
        </p:nvSpPr>
        <p:spPr/>
        <p:txBody>
          <a:bodyPr>
            <a:normAutofit fontScale="92500"/>
          </a:bodyPr>
          <a:lstStyle/>
          <a:p>
            <a:pPr marL="342900" marR="0" lvl="0" indent="-342900">
              <a:lnSpc>
                <a:spcPct val="200000"/>
              </a:lnSpc>
              <a:spcBef>
                <a:spcPts val="0"/>
              </a:spcBef>
              <a:spcAft>
                <a:spcPts val="0"/>
              </a:spcAft>
              <a:buFont typeface="+mj-lt"/>
              <a:buAutoNum type="arabicPeriod"/>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Can you explain how you ensured the accuracy and reliability of the synthetic dataset used in your analysis?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What specific statistical methods did you employ to identify predictors of survival time and recurrence patterns?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How did you address missing values in the dataset, and what impact did these missing values have on your analysis?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Can you elaborate on the assumptions made in your analysis and how they may have influenced the findings?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What were the main limitations and challenges encountered during your research, and how did you mitigate them?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24" name="Audio 23">
            <a:extLst>
              <a:ext uri="{FF2B5EF4-FFF2-40B4-BE49-F238E27FC236}">
                <a16:creationId xmlns:a16="http://schemas.microsoft.com/office/drawing/2014/main" id="{2FE923D2-CBED-C160-5D82-2076AFFBB9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27363313"/>
      </p:ext>
    </p:extLst>
  </p:cSld>
  <p:clrMapOvr>
    <a:masterClrMapping/>
  </p:clrMapOvr>
  <mc:AlternateContent xmlns:mc="http://schemas.openxmlformats.org/markup-compatibility/2006">
    <mc:Choice xmlns:p14="http://schemas.microsoft.com/office/powerpoint/2010/main" Requires="p14">
      <p:transition spd="slow" p14:dur="2000" advTm="78879"/>
    </mc:Choice>
    <mc:Fallback>
      <p:transition spd="slow" advTm="78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2B54-184D-CE1F-183C-3F3F4D16138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26A158EE-6E9B-83D4-B262-5409BC3811B9}"/>
              </a:ext>
            </a:extLst>
          </p:cNvPr>
          <p:cNvSpPr>
            <a:spLocks noGrp="1"/>
          </p:cNvSpPr>
          <p:nvPr>
            <p:ph idx="1"/>
          </p:nvPr>
        </p:nvSpPr>
        <p:spPr/>
        <p:txBody>
          <a:bodyPr>
            <a:normAutofit fontScale="92500" lnSpcReduction="10000"/>
          </a:bodyPr>
          <a:lstStyle/>
          <a:p>
            <a:pPr marL="342900" marR="0" lvl="0" indent="-342900">
              <a:lnSpc>
                <a:spcPct val="200000"/>
              </a:lnSpc>
              <a:spcBef>
                <a:spcPts val="0"/>
              </a:spcBef>
              <a:spcAft>
                <a:spcPts val="0"/>
              </a:spcAft>
              <a:buFont typeface="+mj-lt"/>
              <a:buAutoNum type="arabicPeriod" startAt="6"/>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Could you provide more details on the predictive models developed for recurrence time and their performance metrics?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startAt="6"/>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How did you ensure that patient-centered approaches were incorporated into the analysis and interpretation of the results?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startAt="6"/>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What ethical considerations guided your research, particularly concerning the use of synthetic data and patient privacy?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startAt="6"/>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Can you discuss any potential biases in the dataset or analysis methods used, and how you addressed them?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eriod" startAt="6"/>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What are the practical implications of your findings for clinicians, policymakers, and patients in the field of brain tumor management?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14" name="Audio 13">
            <a:extLst>
              <a:ext uri="{FF2B5EF4-FFF2-40B4-BE49-F238E27FC236}">
                <a16:creationId xmlns:a16="http://schemas.microsoft.com/office/drawing/2014/main" id="{D944052B-1D43-3699-3B77-BF6C5C8375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092108"/>
      </p:ext>
    </p:extLst>
  </p:cSld>
  <p:clrMapOvr>
    <a:masterClrMapping/>
  </p:clrMapOvr>
  <mc:AlternateContent xmlns:mc="http://schemas.openxmlformats.org/markup-compatibility/2006">
    <mc:Choice xmlns:p14="http://schemas.microsoft.com/office/powerpoint/2010/main" Requires="p14">
      <p:transition spd="slow" p14:dur="2000" advTm="72076"/>
    </mc:Choice>
    <mc:Fallback>
      <p:transition spd="slow" advTm="72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Matrix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5345</TotalTime>
  <Words>1687</Words>
  <Application>Microsoft Macintosh PowerPoint</Application>
  <PresentationFormat>Widescreen</PresentationFormat>
  <Paragraphs>109</Paragraphs>
  <Slides>10</Slides>
  <Notes>10</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Arial</vt:lpstr>
      <vt:lpstr>Avenir Next LT Pro</vt:lpstr>
      <vt:lpstr>Bahnschrift</vt:lpstr>
      <vt:lpstr>Google Sans</vt:lpstr>
      <vt:lpstr>Helvetica Neue</vt:lpstr>
      <vt:lpstr>Times New Roman</vt:lpstr>
      <vt:lpstr>MatrixVTI</vt:lpstr>
      <vt:lpstr>Outcomes and Recurrence in Brain Tumor Patients </vt:lpstr>
      <vt:lpstr>The Data </vt:lpstr>
      <vt:lpstr>Initial Discovery </vt:lpstr>
      <vt:lpstr>Tumor Type and Recurrence  </vt:lpstr>
      <vt:lpstr>Cox Proportional Hazzard Regression </vt:lpstr>
      <vt:lpstr>Insights </vt:lpstr>
      <vt:lpstr>Assumptions and Ethics </vt:lpstr>
      <vt:lpstr>Questions </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Outcomes and Recurrence in Brain Tumor Patients </dc:title>
  <dc:creator>Carlos Cantu</dc:creator>
  <cp:lastModifiedBy>Carlos Cantu</cp:lastModifiedBy>
  <cp:revision>2</cp:revision>
  <dcterms:created xsi:type="dcterms:W3CDTF">2024-06-10T22:09:25Z</dcterms:created>
  <dcterms:modified xsi:type="dcterms:W3CDTF">2024-06-14T15:15:02Z</dcterms:modified>
</cp:coreProperties>
</file>